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9"/>
  </p:notesMasterIdLst>
  <p:sldIdLst>
    <p:sldId id="256" r:id="rId2"/>
    <p:sldId id="265" r:id="rId3"/>
    <p:sldId id="286" r:id="rId4"/>
    <p:sldId id="287" r:id="rId5"/>
    <p:sldId id="292" r:id="rId6"/>
    <p:sldId id="288" r:id="rId7"/>
    <p:sldId id="29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BA9B09-C024-2B23-C401-410D2B342F8C}" name="Lenkvík Petr" initials="LP" userId="S::petr.lenkvik@kraj-lbc.cz::a5651ade-f086-4949-8099-891b5aa41f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E11D1-D94D-416A-9385-0EDB10373F81}" v="232" dt="2023-05-31T19:09:45.182"/>
    <p1510:client id="{A33B1115-9373-BE32-A2D3-A8E1A3AB1409}" v="6" dt="2023-05-31T19:12:13.4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16391-2FD7-4058-BD3B-F0129016766D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73FB3-F157-4199-959C-6E3B57E6B0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980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93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6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0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6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8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0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5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6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8F0F5B-3AD8-3A8F-59DB-D78C7C5FD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 fontScale="90000"/>
          </a:bodyPr>
          <a:lstStyle/>
          <a:p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Průkaz energetické náročnosti budov (PENB)</a:t>
            </a:r>
            <a:b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Pasport objektu</a:t>
            </a:r>
            <a:br>
              <a:rPr lang="cs-CZ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Energetický audit</a:t>
            </a:r>
            <a:br>
              <a:rPr lang="nl-NL" sz="2400" b="0" i="0" u="none" strike="noStrike" baseline="0" dirty="0">
                <a:latin typeface="Times New Roman" panose="02020603050405020304" pitchFamily="18" charset="0"/>
              </a:rPr>
            </a:br>
            <a:r>
              <a:rPr lang="cs-CZ" sz="2400" b="0" i="0" u="none" strike="noStrike" baseline="0" dirty="0">
                <a:latin typeface="Times New Roman" panose="02020603050405020304" pitchFamily="18" charset="0"/>
              </a:rPr>
              <a:t>	</a:t>
            </a:r>
            <a:br>
              <a:rPr lang="cs-CZ" sz="1900" b="0" i="0" u="none" strike="noStrike" baseline="0" dirty="0">
                <a:latin typeface="Times New Roman" panose="02020603050405020304" pitchFamily="18" charset="0"/>
              </a:rPr>
            </a:br>
            <a:endParaRPr lang="cs-CZ" sz="19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0988A22-25A3-A7C1-0BA5-7202FE78F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4023360" cy="179457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endParaRPr lang="cs-CZ" sz="1000" b="0" i="0" u="none" strike="noStrike" baseline="0" dirty="0"/>
          </a:p>
          <a:p>
            <a:pPr>
              <a:lnSpc>
                <a:spcPct val="100000"/>
              </a:lnSpc>
            </a:pPr>
            <a:r>
              <a:rPr lang="pl-PL" sz="26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Porada ředitelů p.o. resortu školství</a:t>
            </a:r>
          </a:p>
          <a:p>
            <a:pPr>
              <a:lnSpc>
                <a:spcPct val="100000"/>
              </a:lnSpc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19. 9. 2024</a:t>
            </a:r>
          </a:p>
          <a:p>
            <a:pPr>
              <a:lnSpc>
                <a:spcPct val="100000"/>
              </a:lnSpc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Ing. Vratislav Ondráček</a:t>
            </a:r>
            <a:b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Ing. Petr Lenkvík</a:t>
            </a:r>
            <a:b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3A2C58B-9523-46A5-3310-0D1866A1E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4356" y="2099471"/>
            <a:ext cx="6408836" cy="250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0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D4453-D089-E1C5-6A59-7DAE7BE89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 lnSpcReduction="10000"/>
          </a:bodyPr>
          <a:lstStyle/>
          <a:p>
            <a:r>
              <a:rPr lang="cs-CZ" sz="2200" dirty="0">
                <a:cs typeface="Calibri" panose="020F0502020204030204" pitchFamily="34" charset="0"/>
              </a:rPr>
              <a:t>Ze zákona povinné (zák. č. 406/2000 Sb., o hospodaření  energií), existují výjimky, mimo jiné pro malé objekty do 50 m</a:t>
            </a:r>
            <a:r>
              <a:rPr lang="cs-CZ" sz="2200" baseline="30000" dirty="0">
                <a:cs typeface="Calibri" panose="020F0502020204030204" pitchFamily="34" charset="0"/>
              </a:rPr>
              <a:t>2</a:t>
            </a:r>
          </a:p>
          <a:p>
            <a:r>
              <a:rPr lang="cs-CZ" sz="2200" dirty="0">
                <a:cs typeface="Calibri" panose="020F0502020204030204" pitchFamily="34" charset="0"/>
              </a:rPr>
              <a:t>PENB má platnost 10 let od svého vydání. První zpracování proběhlo v roce 2014.</a:t>
            </a:r>
          </a:p>
          <a:p>
            <a:r>
              <a:rPr lang="cs-CZ" sz="2200" dirty="0">
                <a:cs typeface="Calibri" panose="020F0502020204030204" pitchFamily="34" charset="0"/>
              </a:rPr>
              <a:t>Prosíme ředitelky a ředitele </a:t>
            </a:r>
            <a:r>
              <a:rPr lang="cs-CZ" sz="2200" dirty="0" err="1">
                <a:cs typeface="Calibri" panose="020F0502020204030204" pitchFamily="34" charset="0"/>
              </a:rPr>
              <a:t>p.o</a:t>
            </a:r>
            <a:r>
              <a:rPr lang="cs-CZ" sz="2200" dirty="0">
                <a:cs typeface="Calibri" panose="020F0502020204030204" pitchFamily="34" charset="0"/>
              </a:rPr>
              <a:t>., aby zjistili, zda mají, či nemají jejich objekty PENB. Pokud nemají, nebo ho mají z roku 2014, je nutné ho obnovit. Pokud mají pozdější, musí se analogicky vypracovat nový po 10 letech od jeho vydání.</a:t>
            </a:r>
          </a:p>
          <a:p>
            <a:r>
              <a:rPr lang="cs-CZ" sz="2200" dirty="0">
                <a:cs typeface="Calibri" panose="020F0502020204030204" pitchFamily="34" charset="0"/>
              </a:rPr>
              <a:t>Průkaz může vypracovat pouze energetický specialista oprávněný od MPO. Seznam osob je dostupný z </a:t>
            </a:r>
            <a:r>
              <a:rPr lang="cs-CZ" sz="2200" b="1" dirty="0">
                <a:cs typeface="Calibri" panose="020F0502020204030204" pitchFamily="34" charset="0"/>
              </a:rPr>
              <a:t>www.mpo-enex.cz/experti</a:t>
            </a:r>
          </a:p>
          <a:p>
            <a:endParaRPr lang="en-US" sz="2000" dirty="0"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1600" dirty="0"/>
          </a:p>
        </p:txBody>
      </p:sp>
      <p:pic>
        <p:nvPicPr>
          <p:cNvPr id="5" name="Grafický objekt 5">
            <a:extLst>
              <a:ext uri="{FF2B5EF4-FFF2-40B4-BE49-F238E27FC236}">
                <a16:creationId xmlns:a16="http://schemas.microsoft.com/office/drawing/2014/main" id="{F34823AD-57A5-C8E0-43AA-580F48AD1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660" y="257166"/>
            <a:ext cx="2164786" cy="848768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E6085B0-CFC0-BD5C-466F-BA0D373F5217}"/>
              </a:ext>
            </a:extLst>
          </p:cNvPr>
          <p:cNvSpPr txBox="1">
            <a:spLocks/>
          </p:cNvSpPr>
          <p:nvPr/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>
                <a:latin typeface="Calibri" panose="020F0502020204030204" pitchFamily="34" charset="0"/>
                <a:cs typeface="Calibri" panose="020F0502020204030204" pitchFamily="34" charset="0"/>
              </a:rPr>
              <a:t>Průkaz energetické náročnosti budov</a:t>
            </a:r>
            <a:br>
              <a:rPr lang="cs-CZ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4000" dirty="0">
                <a:latin typeface="Calibri" panose="020F0502020204030204" pitchFamily="34" charset="0"/>
                <a:cs typeface="Calibri" panose="020F0502020204030204" pitchFamily="34" charset="0"/>
              </a:rPr>
              <a:t>(PENB)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0360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D4453-D089-E1C5-6A59-7DAE7BE89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 fontScale="85000" lnSpcReduction="20000"/>
          </a:bodyPr>
          <a:lstStyle/>
          <a:p>
            <a:r>
              <a:rPr lang="cs-CZ" sz="2400" dirty="0"/>
              <a:t>Pasport objektu nahrazuje dokumentaci skutečného provedení a vypovídá o stavu nemovitosti. V případě starých objektů a objektů po rekonstrukcích je značně výhodné pasportizaci provést. </a:t>
            </a:r>
          </a:p>
          <a:p>
            <a:r>
              <a:rPr lang="cs-CZ" sz="2400" dirty="0"/>
              <a:t>V případě, že neexistuje aktuální dokumentace skutečného provedení, je nutno pasportizaci provést.</a:t>
            </a:r>
          </a:p>
          <a:p>
            <a:r>
              <a:rPr lang="cs-CZ" sz="2400" dirty="0"/>
              <a:t>Z pasportu lze vycházet při plánování investic, může sloužit jako podklad pro zpracování PENB a energetických auditů.</a:t>
            </a:r>
          </a:p>
          <a:p>
            <a:r>
              <a:rPr lang="cs-CZ" sz="2400" dirty="0"/>
              <a:t>Pasportizace je od 1. 1. 2024 ukotvena ve stavebním zákonu (č. 283/2021 Sb.). Je nutné, aby byl vypracován autorizovanou osobou.</a:t>
            </a:r>
          </a:p>
          <a:p>
            <a:r>
              <a:rPr lang="cs-CZ" sz="2400" dirty="0"/>
              <a:t>Základem pasportizace je zaměření objektu vně i uvnitř, popsání místností, v ideálním případě i včetně vytápění a zdravotechniky.</a:t>
            </a:r>
          </a:p>
          <a:p>
            <a:endParaRPr lang="en-US" sz="2000" dirty="0"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1600" dirty="0"/>
          </a:p>
        </p:txBody>
      </p:sp>
      <p:pic>
        <p:nvPicPr>
          <p:cNvPr id="5" name="Grafický objekt 5">
            <a:extLst>
              <a:ext uri="{FF2B5EF4-FFF2-40B4-BE49-F238E27FC236}">
                <a16:creationId xmlns:a16="http://schemas.microsoft.com/office/drawing/2014/main" id="{F34823AD-57A5-C8E0-43AA-580F48AD1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660" y="257166"/>
            <a:ext cx="2164786" cy="848768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E6085B0-CFC0-BD5C-466F-BA0D373F5217}"/>
              </a:ext>
            </a:extLst>
          </p:cNvPr>
          <p:cNvSpPr txBox="1">
            <a:spLocks/>
          </p:cNvSpPr>
          <p:nvPr/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Pasport objektu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/Pasportizace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242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D4453-D089-E1C5-6A59-7DAE7BE89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Zpracování energetického auditu upravuje § 9 zákona č. 406/2000 Sb., o hospodaření energií, v platném znění, v rozsahu dle vyhlášky č. 140/2021 Sb., o energetickém auditu. </a:t>
            </a:r>
          </a:p>
          <a:p>
            <a:r>
              <a:rPr lang="cs-CZ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Zákon však v souvislosti s auditem uvažuje o zpracování auditu na celé energetické hospodářství kraje, tj. vlastní areál krajského úřadu a majetek ve správě příspěvkových organizací kraje, dále obchodní korporace s majetkovou účastí kraje a zahrnuje se také doprava, tj. vozový park LK i provoz autobusů vlastním dopravcem. Zpracovat energetický audit tohoto rozsahu by bylo časově i finančně náročné a výsledky by byly obtížně realizovatelné z důvodu nedostatečné personální kapacity.</a:t>
            </a:r>
            <a:endParaRPr lang="cs-CZ" sz="2000" dirty="0">
              <a:cs typeface="Calibri" panose="020F0502020204030204" pitchFamily="34" charset="0"/>
            </a:endParaRPr>
          </a:p>
          <a:p>
            <a:r>
              <a:rPr lang="cs-CZ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Aktuální právní úprava měla přiblížit energetický audit praktickým potřebám objednatele a zároveň by měla umožnit energetickým specialistům určitý stupeň volnosti, jak při jeho provádění dle individuálních požadavků zadavatele a energetického hospodářství, tak při zpracování zprávy.</a:t>
            </a:r>
          </a:p>
          <a:p>
            <a:pPr marL="0" lvl="0" indent="0">
              <a:buNone/>
            </a:pPr>
            <a:endParaRPr lang="en-US" sz="1600" dirty="0"/>
          </a:p>
        </p:txBody>
      </p:sp>
      <p:pic>
        <p:nvPicPr>
          <p:cNvPr id="5" name="Grafický objekt 5">
            <a:extLst>
              <a:ext uri="{FF2B5EF4-FFF2-40B4-BE49-F238E27FC236}">
                <a16:creationId xmlns:a16="http://schemas.microsoft.com/office/drawing/2014/main" id="{F34823AD-57A5-C8E0-43AA-580F48AD1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660" y="257166"/>
            <a:ext cx="2164786" cy="848768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E6085B0-CFC0-BD5C-466F-BA0D373F5217}"/>
              </a:ext>
            </a:extLst>
          </p:cNvPr>
          <p:cNvSpPr txBox="1">
            <a:spLocks/>
          </p:cNvSpPr>
          <p:nvPr/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Energetický audit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81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D4453-D089-E1C5-6A59-7DAE7BE89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endParaRPr lang="cs-CZ" sz="2000" dirty="0">
              <a:cs typeface="Calibri" panose="020F0502020204030204" pitchFamily="34" charset="0"/>
            </a:endParaRPr>
          </a:p>
          <a:p>
            <a:endParaRPr lang="cs-CZ" sz="2000" dirty="0">
              <a:cs typeface="Calibri" panose="020F0502020204030204" pitchFamily="34" charset="0"/>
            </a:endParaRPr>
          </a:p>
          <a:p>
            <a:r>
              <a:rPr lang="cs-CZ" sz="2000" dirty="0">
                <a:cs typeface="Calibri" panose="020F0502020204030204" pitchFamily="34" charset="0"/>
              </a:rPr>
              <a:t>Týká se vždy </a:t>
            </a:r>
            <a:r>
              <a:rPr lang="cs-CZ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ucelené části energetického hospodářství (v našem případě pro jednotlivá </a:t>
            </a:r>
            <a:r>
              <a:rPr lang="cs-CZ" sz="2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p.o</a:t>
            </a:r>
            <a:r>
              <a:rPr lang="cs-CZ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.)</a:t>
            </a:r>
          </a:p>
          <a:p>
            <a:endParaRPr lang="cs-CZ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cs-CZ" sz="2000" dirty="0">
                <a:cs typeface="Calibri" panose="020F0502020204030204" pitchFamily="34" charset="0"/>
              </a:rPr>
              <a:t>Řeší se otázka zadávání auditů (Liberecký kraj či </a:t>
            </a:r>
            <a:r>
              <a:rPr lang="cs-CZ" sz="2000" dirty="0" err="1">
                <a:cs typeface="Calibri" panose="020F0502020204030204" pitchFamily="34" charset="0"/>
              </a:rPr>
              <a:t>p.o</a:t>
            </a:r>
            <a:r>
              <a:rPr lang="cs-CZ" sz="2000" dirty="0">
                <a:cs typeface="Calibri" panose="020F0502020204030204" pitchFamily="34" charset="0"/>
              </a:rPr>
              <a:t>.) a jejich financování.</a:t>
            </a:r>
          </a:p>
          <a:p>
            <a:endParaRPr lang="cs-CZ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5" name="Grafický objekt 5">
            <a:extLst>
              <a:ext uri="{FF2B5EF4-FFF2-40B4-BE49-F238E27FC236}">
                <a16:creationId xmlns:a16="http://schemas.microsoft.com/office/drawing/2014/main" id="{F34823AD-57A5-C8E0-43AA-580F48AD1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660" y="257166"/>
            <a:ext cx="2164786" cy="848768"/>
          </a:xfrm>
          <a:prstGeom prst="rect">
            <a:avLst/>
          </a:prstGeo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E6085B0-CFC0-BD5C-466F-BA0D373F5217}"/>
              </a:ext>
            </a:extLst>
          </p:cNvPr>
          <p:cNvSpPr txBox="1">
            <a:spLocks/>
          </p:cNvSpPr>
          <p:nvPr/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Energetický audit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930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DB687-A5CF-CDA7-0128-CA8D0FD2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Informace k nákupu energií elektřina 2025</a:t>
            </a:r>
            <a:r>
              <a:rPr lang="cs-CZ" dirty="0">
                <a:solidFill>
                  <a:schemeClr val="bg1"/>
                </a:solidFill>
              </a:rPr>
              <a:t>d</a:t>
            </a:r>
            <a:r>
              <a:rPr lang="cs-CZ" dirty="0"/>
              <a:t>  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C4D71F-BB72-1639-F75D-72D04243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Rada kraje rozhodla o výběru dodavatele:</a:t>
            </a:r>
          </a:p>
          <a:p>
            <a:pPr marL="514350" indent="-514350">
              <a:buAutoNum type="alphaLcParenR"/>
            </a:pPr>
            <a:r>
              <a:rPr lang="cs-CZ" b="1" dirty="0"/>
              <a:t>Nízké napětí elektřina </a:t>
            </a:r>
            <a:r>
              <a:rPr lang="cs-CZ" dirty="0"/>
              <a:t>pro 710 OM a 111 </a:t>
            </a:r>
            <a:r>
              <a:rPr lang="cs-CZ" dirty="0" err="1"/>
              <a:t>pov</a:t>
            </a:r>
            <a:r>
              <a:rPr lang="cs-CZ" dirty="0"/>
              <a:t>. zad. v objemu 12,424 </a:t>
            </a:r>
            <a:r>
              <a:rPr lang="cs-CZ" dirty="0" err="1"/>
              <a:t>MWh</a:t>
            </a:r>
            <a:r>
              <a:rPr lang="cs-CZ" dirty="0"/>
              <a:t> od Pražská plynárenská, a.s. za nabídkovou cenu 2 668 Kč bez DPH za 1 </a:t>
            </a:r>
            <a:r>
              <a:rPr lang="cs-CZ" dirty="0" err="1"/>
              <a:t>MWh</a:t>
            </a:r>
            <a:r>
              <a:rPr lang="cs-CZ" dirty="0"/>
              <a:t> silové elektřiny</a:t>
            </a:r>
          </a:p>
          <a:p>
            <a:pPr marL="514350" indent="-514350">
              <a:buAutoNum type="alphaLcParenR"/>
            </a:pPr>
            <a:r>
              <a:rPr lang="cs-CZ" b="1" dirty="0"/>
              <a:t>Vysoké napětí elektřina </a:t>
            </a:r>
            <a:r>
              <a:rPr lang="cs-CZ" dirty="0"/>
              <a:t>pro 17 OM a 16 </a:t>
            </a:r>
            <a:r>
              <a:rPr lang="cs-CZ" dirty="0" err="1"/>
              <a:t>pov</a:t>
            </a:r>
            <a:r>
              <a:rPr lang="cs-CZ" dirty="0"/>
              <a:t>. zad. v objemu 7,179 </a:t>
            </a:r>
            <a:r>
              <a:rPr lang="cs-CZ" dirty="0" err="1"/>
              <a:t>MWh</a:t>
            </a:r>
            <a:r>
              <a:rPr lang="cs-CZ" dirty="0"/>
              <a:t> za cenu na energetické burze s </a:t>
            </a:r>
            <a:r>
              <a:rPr lang="cs-CZ" dirty="0" err="1"/>
              <a:t>přičítacím</a:t>
            </a:r>
            <a:r>
              <a:rPr lang="cs-CZ" dirty="0"/>
              <a:t> koeficientem pro postupný nákup ve výši 188 Kč bez DPH za 1MWh.</a:t>
            </a:r>
            <a:br>
              <a:rPr lang="cs-CZ" dirty="0"/>
            </a:br>
            <a:r>
              <a:rPr lang="cs-CZ" dirty="0"/>
              <a:t>Aktuálně nakoupeno 20,6 % objemu za v přepočtu 2491 Kč bez DPH/</a:t>
            </a:r>
            <a:r>
              <a:rPr lang="cs-CZ" dirty="0" err="1"/>
              <a:t>MWh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909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DB687-A5CF-CDA7-0128-CA8D0FD2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Informace k nákupu energií plyn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C4D71F-BB72-1639-F75D-72D04243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Rada kraje rozhodla o výběru dodavatele:</a:t>
            </a:r>
          </a:p>
          <a:p>
            <a:pPr marL="514350" indent="-514350">
              <a:buAutoNum type="alphaLcParenR"/>
            </a:pPr>
            <a:r>
              <a:rPr lang="cs-CZ" b="1" dirty="0"/>
              <a:t>Maloodběr </a:t>
            </a:r>
            <a:r>
              <a:rPr lang="cs-CZ" dirty="0"/>
              <a:t>pro 235 OM a 97 </a:t>
            </a:r>
            <a:r>
              <a:rPr lang="cs-CZ" dirty="0" err="1"/>
              <a:t>pov.zad</a:t>
            </a:r>
            <a:r>
              <a:rPr lang="cs-CZ" dirty="0"/>
              <a:t>. v objemu 31 011 </a:t>
            </a:r>
            <a:r>
              <a:rPr lang="cs-CZ" dirty="0" err="1"/>
              <a:t>MWh</a:t>
            </a:r>
            <a:r>
              <a:rPr lang="cs-CZ" dirty="0"/>
              <a:t> od Pražská plynárenská, a.s. za nabídkovou cenu 1 464 Kč bez DPH do konce roku a 1 428 Kč bez DPH na rok 2025.</a:t>
            </a:r>
          </a:p>
          <a:p>
            <a:pPr marL="514350" indent="-514350">
              <a:buAutoNum type="alphaLcParenR"/>
            </a:pPr>
            <a:r>
              <a:rPr lang="cs-CZ" b="1" dirty="0"/>
              <a:t>Velkoodběr </a:t>
            </a:r>
            <a:r>
              <a:rPr lang="cs-CZ" dirty="0"/>
              <a:t>pro</a:t>
            </a:r>
            <a:r>
              <a:rPr lang="cs-CZ" b="1" dirty="0"/>
              <a:t> </a:t>
            </a:r>
            <a:r>
              <a:rPr lang="cs-CZ" dirty="0"/>
              <a:t>27 OM a 24 </a:t>
            </a:r>
            <a:r>
              <a:rPr lang="cs-CZ" dirty="0" err="1"/>
              <a:t>pov</a:t>
            </a:r>
            <a:r>
              <a:rPr lang="cs-CZ" dirty="0"/>
              <a:t>. zad. v objemu 35 184 </a:t>
            </a:r>
            <a:r>
              <a:rPr lang="cs-CZ" dirty="0" err="1"/>
              <a:t>MWh</a:t>
            </a:r>
            <a:r>
              <a:rPr lang="cs-CZ" dirty="0"/>
              <a:t> od ČEZ ESCO a.s. za nabídkovou cenu 949 Kč bez DPH za</a:t>
            </a:r>
            <a:br>
              <a:rPr lang="cs-CZ" dirty="0"/>
            </a:br>
            <a:r>
              <a:rPr lang="cs-CZ" dirty="0"/>
              <a:t>1 </a:t>
            </a:r>
            <a:r>
              <a:rPr lang="cs-CZ" dirty="0" err="1"/>
              <a:t>MWh</a:t>
            </a:r>
            <a:r>
              <a:rPr lang="cs-CZ" dirty="0"/>
              <a:t> v plynu.</a:t>
            </a:r>
            <a:br>
              <a:rPr lang="cs-CZ" dirty="0"/>
            </a:br>
            <a:r>
              <a:rPr lang="cs-CZ" dirty="0"/>
              <a:t>80 % objemu plynu je za fixní cenu. Zbytek je dorovnaný cenou na spotovém trhu s </a:t>
            </a:r>
            <a:r>
              <a:rPr lang="cs-CZ" dirty="0" err="1"/>
              <a:t>připočítacím</a:t>
            </a:r>
            <a:r>
              <a:rPr lang="cs-CZ" dirty="0"/>
              <a:t> koeficientem 250 Kč bez DPH. </a:t>
            </a:r>
          </a:p>
        </p:txBody>
      </p:sp>
    </p:spTree>
    <p:extLst>
      <p:ext uri="{BB962C8B-B14F-4D97-AF65-F5344CB8AC3E}">
        <p14:creationId xmlns:p14="http://schemas.microsoft.com/office/powerpoint/2010/main" val="3137320257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23C2C"/>
      </a:dk2>
      <a:lt2>
        <a:srgbClr val="E8E2E2"/>
      </a:lt2>
      <a:accent1>
        <a:srgbClr val="21B2B9"/>
      </a:accent1>
      <a:accent2>
        <a:srgbClr val="14B87C"/>
      </a:accent2>
      <a:accent3>
        <a:srgbClr val="21BA42"/>
      </a:accent3>
      <a:accent4>
        <a:srgbClr val="35B914"/>
      </a:accent4>
      <a:accent5>
        <a:srgbClr val="7AB11F"/>
      </a:accent5>
      <a:accent6>
        <a:srgbClr val="AAA512"/>
      </a:accent6>
      <a:hlink>
        <a:srgbClr val="5A8E2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682</Words>
  <Application>Microsoft Office PowerPoint</Application>
  <PresentationFormat>Širokoúhlá obrazovka</PresentationFormat>
  <Paragraphs>34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Aptos</vt:lpstr>
      <vt:lpstr>Arial</vt:lpstr>
      <vt:lpstr>Avenir Next LT Pro</vt:lpstr>
      <vt:lpstr>Calibri</vt:lpstr>
      <vt:lpstr>Times New Roman</vt:lpstr>
      <vt:lpstr>AccentBoxVTI</vt:lpstr>
      <vt:lpstr>Průkaz energetické náročnosti budov (PENB)  Pasport objektu  Energetický audit   </vt:lpstr>
      <vt:lpstr>Prezentace aplikace PowerPoint</vt:lpstr>
      <vt:lpstr>Prezentace aplikace PowerPoint</vt:lpstr>
      <vt:lpstr>Prezentace aplikace PowerPoint</vt:lpstr>
      <vt:lpstr>Prezentace aplikace PowerPoint</vt:lpstr>
      <vt:lpstr>Informace k nákupu energií elektřina 2025d    </vt:lpstr>
      <vt:lpstr>Informace k nákupu energií plyn 2025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Investiční projekty LK s aplikací principů MZI, OZE, smart technologie, SBTool</dc:title>
  <dc:creator>Lenkvík Petr</dc:creator>
  <cp:lastModifiedBy>Lenkvík Petr</cp:lastModifiedBy>
  <cp:revision>83</cp:revision>
  <dcterms:created xsi:type="dcterms:W3CDTF">2023-05-30T06:30:55Z</dcterms:created>
  <dcterms:modified xsi:type="dcterms:W3CDTF">2024-09-18T12:16:34Z</dcterms:modified>
</cp:coreProperties>
</file>